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70" r:id="rId3"/>
    <p:sldId id="300" r:id="rId4"/>
    <p:sldId id="284" r:id="rId5"/>
    <p:sldId id="259" r:id="rId6"/>
    <p:sldId id="285" r:id="rId7"/>
    <p:sldId id="286" r:id="rId8"/>
    <p:sldId id="301" r:id="rId9"/>
    <p:sldId id="279" r:id="rId10"/>
    <p:sldId id="290" r:id="rId11"/>
    <p:sldId id="295" r:id="rId12"/>
    <p:sldId id="288" r:id="rId13"/>
    <p:sldId id="293" r:id="rId14"/>
    <p:sldId id="291" r:id="rId15"/>
    <p:sldId id="292" r:id="rId16"/>
    <p:sldId id="287" r:id="rId17"/>
    <p:sldId id="294" r:id="rId18"/>
    <p:sldId id="296" r:id="rId19"/>
    <p:sldId id="299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297" r:id="rId29"/>
    <p:sldId id="298" r:id="rId30"/>
    <p:sldId id="269" r:id="rId3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5743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50" autoAdjust="0"/>
    <p:restoredTop sz="94713" autoAdjust="0"/>
  </p:normalViewPr>
  <p:slideViewPr>
    <p:cSldViewPr snapToGrid="0">
      <p:cViewPr varScale="1">
        <p:scale>
          <a:sx n="98" d="100"/>
          <a:sy n="98" d="100"/>
        </p:scale>
        <p:origin x="1094" y="5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398310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90" name="Google Shape;90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3037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8543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4869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  <a:solidFill>
            <a:srgbClr val="DDD9C3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76200" y="4767264"/>
            <a:ext cx="8763000" cy="27384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solidFill>
            <a:srgbClr val="DDD9C3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ftr" idx="11"/>
          </p:nvPr>
        </p:nvSpPr>
        <p:spPr>
          <a:xfrm>
            <a:off x="76200" y="4767264"/>
            <a:ext cx="8763000" cy="27384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title"/>
          </p:nvPr>
        </p:nvSpPr>
        <p:spPr>
          <a:xfrm rot="5400000">
            <a:off x="5463778" y="1371602"/>
            <a:ext cx="4388644" cy="2057400"/>
          </a:xfrm>
          <a:prstGeom prst="rect">
            <a:avLst/>
          </a:prstGeom>
          <a:solidFill>
            <a:srgbClr val="DDD9C3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8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ftr" idx="11"/>
          </p:nvPr>
        </p:nvSpPr>
        <p:spPr>
          <a:xfrm>
            <a:off x="76200" y="4767264"/>
            <a:ext cx="8763000" cy="27384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ftr" idx="11"/>
          </p:nvPr>
        </p:nvSpPr>
        <p:spPr>
          <a:xfrm>
            <a:off x="76200" y="4767264"/>
            <a:ext cx="8763000" cy="27384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0" y="114300"/>
            <a:ext cx="9144000" cy="1028700"/>
          </a:xfrm>
          <a:prstGeom prst="rect">
            <a:avLst/>
          </a:prstGeom>
          <a:solidFill>
            <a:srgbClr val="F2F2F2">
              <a:alpha val="5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solidFill>
            <a:srgbClr val="DDD9C3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ftr" idx="11"/>
          </p:nvPr>
        </p:nvSpPr>
        <p:spPr>
          <a:xfrm>
            <a:off x="76200" y="4767264"/>
            <a:ext cx="8763000" cy="27384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solidFill>
            <a:srgbClr val="DDD9C3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ftr" idx="11"/>
          </p:nvPr>
        </p:nvSpPr>
        <p:spPr>
          <a:xfrm>
            <a:off x="76200" y="4767264"/>
            <a:ext cx="8763000" cy="27384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solidFill>
            <a:srgbClr val="DDD9C3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3"/>
          </p:nvPr>
        </p:nvSpPr>
        <p:spPr>
          <a:xfrm>
            <a:off x="4645028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4"/>
          </p:nvPr>
        </p:nvSpPr>
        <p:spPr>
          <a:xfrm>
            <a:off x="4645028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ftr" idx="11"/>
          </p:nvPr>
        </p:nvSpPr>
        <p:spPr>
          <a:xfrm>
            <a:off x="76200" y="4767264"/>
            <a:ext cx="8763000" cy="27384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solidFill>
            <a:srgbClr val="DDD9C3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76200" y="4767264"/>
            <a:ext cx="8763000" cy="27384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ftr" idx="11"/>
          </p:nvPr>
        </p:nvSpPr>
        <p:spPr>
          <a:xfrm>
            <a:off x="76200" y="4767264"/>
            <a:ext cx="8763000" cy="27384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  <a:prstGeom prst="rect">
            <a:avLst/>
          </a:prstGeom>
          <a:solidFill>
            <a:srgbClr val="DDD9C3"/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1"/>
          </p:nvPr>
        </p:nvSpPr>
        <p:spPr>
          <a:xfrm>
            <a:off x="3575050" y="204789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2"/>
          </p:nvPr>
        </p:nvSpPr>
        <p:spPr>
          <a:xfrm>
            <a:off x="457203" y="1076327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ftr" idx="11"/>
          </p:nvPr>
        </p:nvSpPr>
        <p:spPr>
          <a:xfrm>
            <a:off x="76200" y="4767264"/>
            <a:ext cx="8763000" cy="27384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  <a:solidFill>
            <a:srgbClr val="DDD9C3"/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10"/>
          <p:cNvSpPr txBox="1">
            <a:spLocks noGrp="1"/>
          </p:cNvSpPr>
          <p:nvPr>
            <p:ph type="body" idx="1"/>
          </p:nvPr>
        </p:nvSpPr>
        <p:spPr>
          <a:xfrm>
            <a:off x="1792288" y="4025504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ftr" idx="11"/>
          </p:nvPr>
        </p:nvSpPr>
        <p:spPr>
          <a:xfrm>
            <a:off x="76200" y="4767264"/>
            <a:ext cx="8763000" cy="27384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solidFill>
            <a:srgbClr val="DDD9C3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76200" y="4767264"/>
            <a:ext cx="8763000" cy="27384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6200" y="285750"/>
            <a:ext cx="9144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954158" y="178595"/>
            <a:ext cx="1200150" cy="900113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/>
          <p:nvPr/>
        </p:nvSpPr>
        <p:spPr>
          <a:xfrm>
            <a:off x="0" y="9394"/>
            <a:ext cx="9144000" cy="8692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3"/>
          <p:cNvSpPr txBox="1">
            <a:spLocks noGrp="1"/>
          </p:cNvSpPr>
          <p:nvPr>
            <p:ph type="ctrTitle"/>
          </p:nvPr>
        </p:nvSpPr>
        <p:spPr>
          <a:xfrm>
            <a:off x="0" y="884581"/>
            <a:ext cx="9144000" cy="4929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Times New Roman"/>
              <a:buNone/>
            </a:pPr>
            <a:r>
              <a:rPr lang="en-US" sz="3200" b="1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ICT</a:t>
            </a:r>
            <a:endParaRPr sz="3200" b="1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13"/>
          <p:cNvSpPr txBox="1">
            <a:spLocks noGrp="1"/>
          </p:cNvSpPr>
          <p:nvPr>
            <p:ph type="ftr" idx="11"/>
          </p:nvPr>
        </p:nvSpPr>
        <p:spPr>
          <a:xfrm>
            <a:off x="47368" y="4848610"/>
            <a:ext cx="8682230" cy="27384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</a:rPr>
              <a:t>Department of ICT, Cosmos College of Management and Technology</a:t>
            </a:r>
            <a:endParaRPr sz="1600" b="1" dirty="0">
              <a:solidFill>
                <a:schemeClr val="lt1"/>
              </a:solidFill>
            </a:endParaRPr>
          </a:p>
        </p:txBody>
      </p: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6858000" y="4841466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 dirty="0"/>
          </a:p>
        </p:txBody>
      </p:sp>
      <p:pic>
        <p:nvPicPr>
          <p:cNvPr id="96" name="Google Shape;96;p13" descr="C:\Users\Lenovo\Desktop\Cosmos CP\ccmt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1200" y="9394"/>
            <a:ext cx="4876800" cy="86928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3"/>
          <p:cNvSpPr txBox="1"/>
          <p:nvPr/>
        </p:nvSpPr>
        <p:spPr>
          <a:xfrm>
            <a:off x="152400" y="1461701"/>
            <a:ext cx="62870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project(1/major)/Mid Term defense on</a:t>
            </a:r>
            <a:r>
              <a:rPr lang="en-US" sz="1800" b="0" i="0" u="none" strike="noStrike" cap="none" dirty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800" dirty="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13"/>
          <p:cNvSpPr/>
          <p:nvPr/>
        </p:nvSpPr>
        <p:spPr>
          <a:xfrm>
            <a:off x="342900" y="1905000"/>
            <a:ext cx="8458200" cy="571500"/>
          </a:xfrm>
          <a:prstGeom prst="rect">
            <a:avLst/>
          </a:prstGeom>
          <a:solidFill>
            <a:srgbClr val="EAF1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2800" b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“Intrusion Detection System: </a:t>
            </a:r>
            <a:r>
              <a:rPr lang="en-US" sz="2800" b="1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CyberRaksha</a:t>
            </a:r>
            <a:r>
              <a:rPr lang="en-US" sz="2800" b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”</a:t>
            </a:r>
            <a:endParaRPr sz="2800" b="1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99" name="Google Shape;99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57997" y="157646"/>
            <a:ext cx="1371600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3"/>
          <p:cNvSpPr/>
          <p:nvPr/>
        </p:nvSpPr>
        <p:spPr>
          <a:xfrm>
            <a:off x="152404" y="2737022"/>
            <a:ext cx="3428999" cy="1915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Members:</a:t>
            </a: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b="1" u="none" dirty="0" err="1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Rosan</a:t>
            </a:r>
            <a:r>
              <a:rPr lang="en-US" sz="1100" b="1" u="none" dirty="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Shrestha(210144)	</a:t>
            </a:r>
            <a:endParaRPr sz="1100" dirty="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u="none" dirty="0" err="1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Saurav</a:t>
            </a:r>
            <a:r>
              <a:rPr lang="en-US" sz="1100" b="1" u="none" dirty="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100" b="1" u="none" dirty="0" err="1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Sijapati</a:t>
            </a:r>
            <a:r>
              <a:rPr lang="en-US" sz="1100" b="1" u="none" dirty="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(210129)	</a:t>
            </a:r>
            <a:endParaRPr sz="1100" dirty="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u="none" dirty="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Alisha </a:t>
            </a:r>
            <a:r>
              <a:rPr lang="en-US" sz="1100" b="1" u="none" dirty="0" err="1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Malla</a:t>
            </a:r>
            <a:r>
              <a:rPr lang="en-US" sz="1100" b="1" u="none" dirty="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100" b="1" u="none" dirty="0" err="1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Thakuri</a:t>
            </a:r>
            <a:r>
              <a:rPr lang="en-US" sz="1100" b="1" u="none" dirty="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(120137)	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u="none" dirty="0" err="1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Netra</a:t>
            </a:r>
            <a:r>
              <a:rPr lang="en-US" sz="1100" b="1" dirty="0" err="1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</a:t>
            </a:r>
            <a:r>
              <a:rPr lang="en-US" sz="1100" b="1" u="none" dirty="0" err="1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1100" b="1" u="none" dirty="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100" b="1" u="none" dirty="0" err="1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Pahadi</a:t>
            </a:r>
            <a:r>
              <a:rPr lang="en-US" sz="1100" b="1" u="none" dirty="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(210119)	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u="none" dirty="0">
              <a:solidFill>
                <a:srgbClr val="7030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" name="Google Shape;101;p13"/>
          <p:cNvSpPr/>
          <p:nvPr/>
        </p:nvSpPr>
        <p:spPr>
          <a:xfrm>
            <a:off x="5486403" y="3108949"/>
            <a:ext cx="3428999" cy="1335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Submitted to:</a:t>
            </a: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u="none" dirty="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ICT</a:t>
            </a: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none" dirty="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Cosmos College of Management and Technology </a:t>
            </a:r>
            <a:endParaRPr sz="2000" b="1" u="none" dirty="0">
              <a:solidFill>
                <a:srgbClr val="7030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p13"/>
          <p:cNvSpPr txBox="1"/>
          <p:nvPr/>
        </p:nvSpPr>
        <p:spPr>
          <a:xfrm>
            <a:off x="2993574" y="4451002"/>
            <a:ext cx="3156857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 :  28 December, 2025</a:t>
            </a:r>
            <a:endParaRPr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17EB7-C62E-E5AB-6015-EAC602684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234755-23C7-19AC-1C82-387D4972C69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4767264"/>
            <a:ext cx="25908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sp>
        <p:nvSpPr>
          <p:cNvPr id="6" name="Google Shape;124;p16">
            <a:extLst>
              <a:ext uri="{FF2B5EF4-FFF2-40B4-BE49-F238E27FC236}">
                <a16:creationId xmlns:a16="http://schemas.microsoft.com/office/drawing/2014/main" id="{C4F561BF-2D04-A706-A79D-92B6C641391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105936" y="4800891"/>
            <a:ext cx="8777869" cy="27384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Department of ICT, Cosmos College of Management and Technology</a:t>
            </a: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8F4D76-93AA-CD80-06E8-783DA08AB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88021"/>
            <a:ext cx="8515815" cy="36129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BDC52D-DF6B-856C-DFA4-77FA65978E43}"/>
              </a:ext>
            </a:extLst>
          </p:cNvPr>
          <p:cNvSpPr txBox="1"/>
          <p:nvPr/>
        </p:nvSpPr>
        <p:spPr>
          <a:xfrm>
            <a:off x="1460810" y="4459487"/>
            <a:ext cx="72036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Figure 1: High‑Level System Architecture of the Anomaly‑Based IDS</a:t>
            </a:r>
          </a:p>
        </p:txBody>
      </p:sp>
      <p:pic>
        <p:nvPicPr>
          <p:cNvPr id="8196" name="Picture 4" descr="System Analysis And Design Management Information System">
            <a:extLst>
              <a:ext uri="{FF2B5EF4-FFF2-40B4-BE49-F238E27FC236}">
                <a16:creationId xmlns:a16="http://schemas.microsoft.com/office/drawing/2014/main" id="{0E9D4C3D-CE06-A00C-EA85-89F3CCC09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895" y="-84469"/>
            <a:ext cx="5151120" cy="174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392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F65C24-8E8E-C1E8-16C5-92BCE38A95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9A8D38-3E52-1055-FE0A-37B2D1EE4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2116525"/>
            <a:ext cx="8658225" cy="2009775"/>
          </a:xfrm>
          <a:prstGeom prst="rect">
            <a:avLst/>
          </a:prstGeom>
        </p:spPr>
      </p:pic>
      <p:sp>
        <p:nvSpPr>
          <p:cNvPr id="7" name="Google Shape;124;p16">
            <a:extLst>
              <a:ext uri="{FF2B5EF4-FFF2-40B4-BE49-F238E27FC236}">
                <a16:creationId xmlns:a16="http://schemas.microsoft.com/office/drawing/2014/main" id="{9D0E02BA-9A3E-39AF-626B-093ADBA6F0A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6200" y="4767264"/>
            <a:ext cx="8763000" cy="27384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Department of ICT, Cosmos College of Management and Technology</a:t>
            </a:r>
            <a:endParaRPr/>
          </a:p>
        </p:txBody>
      </p:sp>
      <p:pic>
        <p:nvPicPr>
          <p:cNvPr id="9218" name="Picture 2" descr="system architecture word concepts banner vector">
            <a:extLst>
              <a:ext uri="{FF2B5EF4-FFF2-40B4-BE49-F238E27FC236}">
                <a16:creationId xmlns:a16="http://schemas.microsoft.com/office/drawing/2014/main" id="{63B2451F-0D22-6B96-8589-1A10145AC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52" y="-68186"/>
            <a:ext cx="6601522" cy="209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973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10A451-9E3D-F76C-3765-49827E3E72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11430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Actor:</a:t>
            </a:r>
          </a:p>
          <a:p>
            <a:pPr marL="11430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1.Admin     2.System </a:t>
            </a:r>
          </a:p>
          <a:p>
            <a:pPr marL="114300" indent="0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Usecases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User Account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log files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Detection Result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Graphics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Intusion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9A8A79-E056-84E7-2C5A-78B462E2814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4767264"/>
            <a:ext cx="25146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Google Shape;124;p16">
            <a:extLst>
              <a:ext uri="{FF2B5EF4-FFF2-40B4-BE49-F238E27FC236}">
                <a16:creationId xmlns:a16="http://schemas.microsoft.com/office/drawing/2014/main" id="{542925FF-BF1E-8BAF-81C1-8CA0E925FDC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6200" y="4767264"/>
            <a:ext cx="8749584" cy="27384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Department of ICT, Cosmos College of Management and Technology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863C83-A333-4FDB-421E-CA3F1D356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394" y="1405054"/>
            <a:ext cx="4526389" cy="2883808"/>
          </a:xfrm>
          <a:prstGeom prst="rect">
            <a:avLst/>
          </a:prstGeom>
        </p:spPr>
      </p:pic>
      <p:pic>
        <p:nvPicPr>
          <p:cNvPr id="10246" name="Picture 6" descr="Use Case">
            <a:extLst>
              <a:ext uri="{FF2B5EF4-FFF2-40B4-BE49-F238E27FC236}">
                <a16:creationId xmlns:a16="http://schemas.microsoft.com/office/drawing/2014/main" id="{71649330-3253-854A-F543-2FE718C2D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763" y="-64185"/>
            <a:ext cx="4070457" cy="146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417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1F56E1-44B5-791F-F5EE-BF63E017A5C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4767264"/>
            <a:ext cx="25146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681AFE-C5D0-DED6-CAE6-BE43494EB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770" y="114300"/>
            <a:ext cx="4958575" cy="10287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and Technology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1FA3F3E-5F35-168A-5E8F-704BE6669C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71707" y="1133335"/>
            <a:ext cx="8593873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Python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ML Libraries: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scikit‑learn, Label Encoder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Handling &amp; Visualization: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pandas, NumPy,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seaborn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 Frameworks: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Flask or Django ( HTML/CSS/JavaScript)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Database: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MySQL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 Environment: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Notebook, VS Code,</a:t>
            </a: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google </a:t>
            </a:r>
            <a:r>
              <a:rPr lang="en-US" alt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Version Control: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Git &amp; GitHub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Datasets: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CICIDS2017</a:t>
            </a:r>
          </a:p>
        </p:txBody>
      </p:sp>
      <p:sp>
        <p:nvSpPr>
          <p:cNvPr id="6" name="Google Shape;124;p16">
            <a:extLst>
              <a:ext uri="{FF2B5EF4-FFF2-40B4-BE49-F238E27FC236}">
                <a16:creationId xmlns:a16="http://schemas.microsoft.com/office/drawing/2014/main" id="{0ED15D1B-C2DE-1E33-1706-3FBC334A66C1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6200" y="4767264"/>
            <a:ext cx="8681224" cy="27384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Department of ICT, Cosmos College of Management and Technology</a:t>
            </a:r>
            <a:endParaRPr/>
          </a:p>
        </p:txBody>
      </p:sp>
      <p:pic>
        <p:nvPicPr>
          <p:cNvPr id="11270" name="Picture 6" descr="Conceptual technology and help. Computer and tools. Technology tools stock images, royalty-free photos and pictures">
            <a:extLst>
              <a:ext uri="{FF2B5EF4-FFF2-40B4-BE49-F238E27FC236}">
                <a16:creationId xmlns:a16="http://schemas.microsoft.com/office/drawing/2014/main" id="{9F41726D-625C-EBAC-16E7-2CD744BE4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683" y="114301"/>
            <a:ext cx="3349083" cy="183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030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0C38F-540C-BCA7-D3E8-AC264F946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0FCF19-85A0-0E86-7263-27874567F95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4767264"/>
            <a:ext cx="25908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sp>
        <p:nvSpPr>
          <p:cNvPr id="6" name="Google Shape;124;p16">
            <a:extLst>
              <a:ext uri="{FF2B5EF4-FFF2-40B4-BE49-F238E27FC236}">
                <a16:creationId xmlns:a16="http://schemas.microsoft.com/office/drawing/2014/main" id="{0175CD82-C273-EBC4-E98C-FBA21890311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6242" y="4755955"/>
            <a:ext cx="8795524" cy="27384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Department of ICT, Cosmos College of Management and Technology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7F4DFD-26A4-7418-445D-957479F194BD}"/>
              </a:ext>
            </a:extLst>
          </p:cNvPr>
          <p:cNvSpPr txBox="1"/>
          <p:nvPr/>
        </p:nvSpPr>
        <p:spPr>
          <a:xfrm>
            <a:off x="4417742" y="4459487"/>
            <a:ext cx="4650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DFD of Intrusion Detection System</a:t>
            </a:r>
          </a:p>
        </p:txBody>
      </p:sp>
      <p:pic>
        <p:nvPicPr>
          <p:cNvPr id="1028" name="Picture 4" descr="PlantUML Diagram">
            <a:extLst>
              <a:ext uri="{FF2B5EF4-FFF2-40B4-BE49-F238E27FC236}">
                <a16:creationId xmlns:a16="http://schemas.microsoft.com/office/drawing/2014/main" id="{6E4E01BF-835A-9751-CB2C-CCD89FFEC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732" y="797180"/>
            <a:ext cx="5425068" cy="371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5">
            <a:extLst>
              <a:ext uri="{FF2B5EF4-FFF2-40B4-BE49-F238E27FC236}">
                <a16:creationId xmlns:a16="http://schemas.microsoft.com/office/drawing/2014/main" id="{94658CDE-C082-DADE-8683-ED2BC17ECC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409" y="1145788"/>
            <a:ext cx="3477323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Shows the workflow of an  IDS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Admin uploads log files to the system.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Logs are saved and sent for analysis.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Anomalies trigger alerts to the admin.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Admin can request and view reports based on detection results.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Detection results are stored in a database.</a:t>
            </a:r>
          </a:p>
        </p:txBody>
      </p:sp>
      <p:pic>
        <p:nvPicPr>
          <p:cNvPr id="12290" name="Picture 2" descr="Information concept: pixelated words Data Flow on digital background, 3d render. Information concept: pixelated words Data Flow on digital background, 3d render">
            <a:extLst>
              <a:ext uri="{FF2B5EF4-FFF2-40B4-BE49-F238E27FC236}">
                <a16:creationId xmlns:a16="http://schemas.microsoft.com/office/drawing/2014/main" id="{0A1B553B-8C09-9673-2FB7-E354E2213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2" y="-24796"/>
            <a:ext cx="4244898" cy="113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518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E96F1D-450B-0C13-8873-FBF02F967C1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4767264"/>
            <a:ext cx="25146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Google Shape;124;p16">
            <a:extLst>
              <a:ext uri="{FF2B5EF4-FFF2-40B4-BE49-F238E27FC236}">
                <a16:creationId xmlns:a16="http://schemas.microsoft.com/office/drawing/2014/main" id="{6E8AC1AE-5F3C-1A4D-C455-43FCAF82FE1A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6200" y="4767264"/>
            <a:ext cx="8681224" cy="27384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Department of ICT, Cosmos College of Management and Technology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1DDDFE-BFAD-D425-4A1C-34CE33634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" y="909379"/>
            <a:ext cx="8872655" cy="3857885"/>
          </a:xfrm>
          <a:prstGeom prst="rect">
            <a:avLst/>
          </a:prstGeom>
        </p:spPr>
      </p:pic>
      <p:pic>
        <p:nvPicPr>
          <p:cNvPr id="13318" name="Picture 6" descr="Text sign showing methodology conceptual photo system of methods used in a study or activity steps to follow written pink sticky note paper plain background marker and black keyboard">
            <a:extLst>
              <a:ext uri="{FF2B5EF4-FFF2-40B4-BE49-F238E27FC236}">
                <a16:creationId xmlns:a16="http://schemas.microsoft.com/office/drawing/2014/main" id="{E9A927B7-D160-3342-C6C4-ADA47FDE2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844" y="0"/>
            <a:ext cx="3179956" cy="166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What is ML pipeline?">
            <a:extLst>
              <a:ext uri="{FF2B5EF4-FFF2-40B4-BE49-F238E27FC236}">
                <a16:creationId xmlns:a16="http://schemas.microsoft.com/office/drawing/2014/main" id="{8D7B8442-44AE-0AF9-7033-E3E25698E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5887844" cy="133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038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162BC9-9591-9557-D3D8-B6C901D78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800" y="205979"/>
            <a:ext cx="4191000" cy="857250"/>
          </a:xfrm>
        </p:spPr>
        <p:txBody>
          <a:bodyPr/>
          <a:lstStyle/>
          <a:p>
            <a:r>
              <a:rPr lang="en-US" dirty="0"/>
              <a:t>Process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7D45BB-C4C8-AB71-76D1-D60DA29E85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928" y="293185"/>
            <a:ext cx="4038600" cy="339447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Phases of Iterative model</a:t>
            </a:r>
          </a:p>
          <a:p>
            <a:pPr marL="565150" indent="-514350">
              <a:buFont typeface="+mj-lt"/>
              <a:buAutoNum type="arabicPeriod"/>
            </a:pPr>
            <a:r>
              <a:rPr lang="en-US" dirty="0"/>
              <a:t>Initial Planning  </a:t>
            </a:r>
          </a:p>
          <a:p>
            <a:pPr marL="565150" indent="-514350">
              <a:buFont typeface="+mj-lt"/>
              <a:buAutoNum type="arabicPeriod"/>
            </a:pPr>
            <a:r>
              <a:rPr lang="en-US" dirty="0"/>
              <a:t>Requirements</a:t>
            </a:r>
          </a:p>
          <a:p>
            <a:pPr marL="565150" indent="-514350">
              <a:buFont typeface="+mj-lt"/>
              <a:buAutoNum type="arabicPeriod"/>
            </a:pPr>
            <a:r>
              <a:rPr lang="en-US" dirty="0"/>
              <a:t>Analysis and Design</a:t>
            </a:r>
          </a:p>
          <a:p>
            <a:pPr marL="565150" indent="-514350">
              <a:buFont typeface="+mj-lt"/>
              <a:buAutoNum type="arabicPeriod"/>
            </a:pPr>
            <a:r>
              <a:rPr lang="en-US" dirty="0"/>
              <a:t>Implementation</a:t>
            </a:r>
          </a:p>
          <a:p>
            <a:pPr marL="565150" indent="-514350">
              <a:buFont typeface="+mj-lt"/>
              <a:buAutoNum type="arabicPeriod"/>
            </a:pPr>
            <a:r>
              <a:rPr lang="en-US" dirty="0"/>
              <a:t>Development</a:t>
            </a:r>
          </a:p>
          <a:p>
            <a:pPr marL="565150" indent="-514350">
              <a:buFont typeface="+mj-lt"/>
              <a:buAutoNum type="arabicPeriod"/>
            </a:pPr>
            <a:r>
              <a:rPr lang="en-US" dirty="0"/>
              <a:t>Testing</a:t>
            </a:r>
          </a:p>
          <a:p>
            <a:pPr marL="565150" indent="-514350">
              <a:buFont typeface="+mj-lt"/>
              <a:buAutoNum type="arabicPeriod"/>
            </a:pPr>
            <a:r>
              <a:rPr lang="en-US" dirty="0"/>
              <a:t>Evaluation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BDA09C-9001-CCE9-7A31-A08C650F4A5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4767264"/>
            <a:ext cx="25146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F0D184-EDB7-6A96-26F5-8BA2F4886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074" y="860547"/>
            <a:ext cx="3523786" cy="3125666"/>
          </a:xfrm>
          <a:prstGeom prst="rect">
            <a:avLst/>
          </a:prstGeom>
        </p:spPr>
      </p:pic>
      <p:sp>
        <p:nvSpPr>
          <p:cNvPr id="2" name="Google Shape;124;p16">
            <a:extLst>
              <a:ext uri="{FF2B5EF4-FFF2-40B4-BE49-F238E27FC236}">
                <a16:creationId xmlns:a16="http://schemas.microsoft.com/office/drawing/2014/main" id="{0CEE4722-4F66-60DB-F597-9273DD7B2E9A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6199" y="4767264"/>
            <a:ext cx="8688659" cy="27384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Department of ICT, Cosmos College of Management and Technology</a:t>
            </a:r>
            <a:endParaRPr/>
          </a:p>
        </p:txBody>
      </p:sp>
      <p:pic>
        <p:nvPicPr>
          <p:cNvPr id="14338" name="Picture 2" descr="Free Photo woman writing design process">
            <a:extLst>
              <a:ext uri="{FF2B5EF4-FFF2-40B4-BE49-F238E27FC236}">
                <a16:creationId xmlns:a16="http://schemas.microsoft.com/office/drawing/2014/main" id="{C7E72FF7-C624-06D0-32B3-3FCEB3261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1" y="2892626"/>
            <a:ext cx="3189249" cy="204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160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C6F061-D100-C4EE-DF8E-2135F1820D6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4767264"/>
            <a:ext cx="25146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58125F-C5CE-C690-7D9C-2F17C72D3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059045" cy="1910110"/>
          </a:xfrm>
        </p:spPr>
        <p:txBody>
          <a:bodyPr>
            <a:normAutofit/>
          </a:bodyPr>
          <a:lstStyle/>
          <a:p>
            <a:r>
              <a:rPr lang="en-US" dirty="0"/>
              <a:t>Static Ensemble workflow</a:t>
            </a:r>
          </a:p>
        </p:txBody>
      </p:sp>
      <p:sp>
        <p:nvSpPr>
          <p:cNvPr id="11" name="Google Shape;124;p16">
            <a:extLst>
              <a:ext uri="{FF2B5EF4-FFF2-40B4-BE49-F238E27FC236}">
                <a16:creationId xmlns:a16="http://schemas.microsoft.com/office/drawing/2014/main" id="{73A2A72D-F213-26DE-B62C-9637894F69E7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6200" y="4767264"/>
            <a:ext cx="8710961" cy="27384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Department of ICT, Cosmos College of Management and Technology</a:t>
            </a: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205FD1-4BE4-18FC-3D59-9241DF890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0"/>
            <a:ext cx="4876800" cy="5143500"/>
          </a:xfrm>
          <a:prstGeom prst="rect">
            <a:avLst/>
          </a:prstGeom>
        </p:spPr>
      </p:pic>
      <p:pic>
        <p:nvPicPr>
          <p:cNvPr id="15362" name="Picture 2" descr="Ensemble learning techniques">
            <a:extLst>
              <a:ext uri="{FF2B5EF4-FFF2-40B4-BE49-F238E27FC236}">
                <a16:creationId xmlns:a16="http://schemas.microsoft.com/office/drawing/2014/main" id="{AA4DF225-3ACC-E112-947C-69F0B8957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55" y="1969583"/>
            <a:ext cx="4059045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287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A9022A-C2D9-EAAC-1FAF-37E57247DB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76D3F9-2C34-AB71-7012-CC690EB41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4120"/>
            <a:ext cx="4572000" cy="531948"/>
          </a:xfrm>
        </p:spPr>
        <p:txBody>
          <a:bodyPr>
            <a:normAutofit fontScale="90000"/>
          </a:bodyPr>
          <a:lstStyle/>
          <a:p>
            <a:r>
              <a:rPr lang="en-US" dirty="0"/>
              <a:t>IDS Flowchart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1EE76E-5728-177F-EFCC-171A5A184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31155"/>
            <a:ext cx="4202407" cy="40870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CCFDA7-645B-38A5-ED54-994820367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576" y="333048"/>
            <a:ext cx="3300761" cy="4571138"/>
          </a:xfrm>
          <a:prstGeom prst="rect">
            <a:avLst/>
          </a:prstGeom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142D2CB-2FDB-1699-9DC6-6FFC3F0711B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33067" y="362218"/>
            <a:ext cx="4434216" cy="4518748"/>
          </a:xfrm>
          <a:prstGeom prst="bentConnector5">
            <a:avLst>
              <a:gd name="adj1" fmla="val -5155"/>
              <a:gd name="adj2" fmla="val 54988"/>
              <a:gd name="adj3" fmla="val 105155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386" name="Picture 2" descr="Item preview, Wave - Go With the Flow designed and sold by ericbracewell.">
            <a:extLst>
              <a:ext uri="{FF2B5EF4-FFF2-40B4-BE49-F238E27FC236}">
                <a16:creationId xmlns:a16="http://schemas.microsoft.com/office/drawing/2014/main" id="{0D5F24A6-6A1D-4997-4759-6741ED70CB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49" t="36367" r="1949" b="32864"/>
          <a:stretch>
            <a:fillRect/>
          </a:stretch>
        </p:blipFill>
        <p:spPr bwMode="auto">
          <a:xfrm>
            <a:off x="3376883" y="3159513"/>
            <a:ext cx="2066693" cy="57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464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5BC7A-98FF-E6D3-994E-03815C25367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629400" y="4767264"/>
            <a:ext cx="25146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 dirty="0"/>
          </a:p>
        </p:txBody>
      </p:sp>
      <p:sp>
        <p:nvSpPr>
          <p:cNvPr id="8" name="Google Shape;124;p16">
            <a:extLst>
              <a:ext uri="{FF2B5EF4-FFF2-40B4-BE49-F238E27FC236}">
                <a16:creationId xmlns:a16="http://schemas.microsoft.com/office/drawing/2014/main" id="{09B11362-A763-E4AF-0FE2-44AEECAD7757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6200" y="4767264"/>
            <a:ext cx="8763000" cy="27384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Department of ICT, Cosmos College of Management and Technology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FDE741-1D76-0B56-FCE8-CDD346B95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501699"/>
            <a:ext cx="9144000" cy="3190548"/>
          </a:xfrm>
          <a:prstGeom prst="rect">
            <a:avLst/>
          </a:prstGeom>
        </p:spPr>
      </p:pic>
      <p:pic>
        <p:nvPicPr>
          <p:cNvPr id="17412" name="Picture 4" descr="Challenge - wooden signpost, roadsign with one arrow, sunset sky, clouds. Challenge stock images, royalty-free photos and pictures">
            <a:extLst>
              <a:ext uri="{FF2B5EF4-FFF2-40B4-BE49-F238E27FC236}">
                <a16:creationId xmlns:a16="http://schemas.microsoft.com/office/drawing/2014/main" id="{B7576FCB-52B4-908E-B30F-36AE2E686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610" y="102392"/>
            <a:ext cx="5155580" cy="143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536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55078" y="256580"/>
            <a:ext cx="2810678" cy="857250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65771" y="1113830"/>
            <a:ext cx="4038600" cy="3394472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Cyber attacks are growing fast 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80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need smart, IDS using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ensemble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</a:p>
        </p:txBody>
      </p:sp>
      <p:sp>
        <p:nvSpPr>
          <p:cNvPr id="5" name="Google Shape;177;p22"/>
          <p:cNvSpPr txBox="1">
            <a:spLocks noGrp="1"/>
          </p:cNvSpPr>
          <p:nvPr>
            <p:ph type="ftr" idx="11"/>
          </p:nvPr>
        </p:nvSpPr>
        <p:spPr>
          <a:xfrm>
            <a:off x="76200" y="4767264"/>
            <a:ext cx="8740698" cy="27384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Department of ICT, Cosmos College of Management and Technology</a:t>
            </a:r>
            <a:endParaRPr dirty="0"/>
          </a:p>
        </p:txBody>
      </p:sp>
      <p:pic>
        <p:nvPicPr>
          <p:cNvPr id="2056" name="Picture 8" descr="Cyberattacks Increase 50% in 2021, Peaking All-time High of 925 Weekly  Attacks per Organization!">
            <a:extLst>
              <a:ext uri="{FF2B5EF4-FFF2-40B4-BE49-F238E27FC236}">
                <a16:creationId xmlns:a16="http://schemas.microsoft.com/office/drawing/2014/main" id="{AD75F6BB-C308-87AF-581F-BB1B0CA7B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293" y="1799687"/>
            <a:ext cx="2891883" cy="145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7265020" y="4842027"/>
            <a:ext cx="1802780" cy="199081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 dirty="0"/>
          </a:p>
        </p:txBody>
      </p:sp>
      <p:pic>
        <p:nvPicPr>
          <p:cNvPr id="2050" name="Picture 2" descr="Understanding Image IDs: A Complete Guide">
            <a:extLst>
              <a:ext uri="{FF2B5EF4-FFF2-40B4-BE49-F238E27FC236}">
                <a16:creationId xmlns:a16="http://schemas.microsoft.com/office/drawing/2014/main" id="{05689BF7-D08C-1FE2-CA3C-9CD9FA38C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371" y="0"/>
            <a:ext cx="3684808" cy="145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2590658-7AFF-A4EE-8BB4-A005510B2934}"/>
              </a:ext>
            </a:extLst>
          </p:cNvPr>
          <p:cNvSpPr txBox="1"/>
          <p:nvPr/>
        </p:nvSpPr>
        <p:spPr>
          <a:xfrm>
            <a:off x="5032916" y="1632397"/>
            <a:ext cx="3917796" cy="3339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06400" algn="l" defTabSz="914400" rtl="0" eaLnBrk="1" fontAlgn="auto" latinLnBrk="0" hangingPunct="1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Old IDS systems can’t detect new threats</a:t>
            </a:r>
          </a:p>
          <a:p>
            <a:pPr marL="457200" marR="0" lvl="0" indent="-406400" algn="l" defTabSz="914400" rtl="0" eaLnBrk="1" fontAlgn="auto" latinLnBrk="0" hangingPunct="1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457200" indent="-406400">
              <a:spcBef>
                <a:spcPts val="560"/>
              </a:spcBef>
              <a:buSzPts val="2800"/>
              <a:buFont typeface="Arial"/>
              <a:buChar char="•"/>
              <a:defRPr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Anomaly-based ML methods help detect such threats</a:t>
            </a: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06400" algn="l" defTabSz="914400" rtl="0" eaLnBrk="1" fontAlgn="auto" latinLnBrk="0" hangingPunct="1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0812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4E2C24-6E1E-3035-A77A-FFDAACF0FBC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4767264"/>
            <a:ext cx="2550638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CB8735-410B-D415-70E3-F73F2B0DC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10" y="1196898"/>
            <a:ext cx="9065738" cy="3570366"/>
          </a:xfrm>
          <a:prstGeom prst="rect">
            <a:avLst/>
          </a:prstGeom>
        </p:spPr>
      </p:pic>
      <p:sp>
        <p:nvSpPr>
          <p:cNvPr id="2" name="Google Shape;177;p22">
            <a:extLst>
              <a:ext uri="{FF2B5EF4-FFF2-40B4-BE49-F238E27FC236}">
                <a16:creationId xmlns:a16="http://schemas.microsoft.com/office/drawing/2014/main" id="{6E6BA6B8-0DC8-3326-52C2-96DDD3FF57CD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6199" y="4767264"/>
            <a:ext cx="8703527" cy="27384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Department of ICT, Cosmos College of Management and Technology</a:t>
            </a:r>
            <a:endParaRPr dirty="0"/>
          </a:p>
        </p:txBody>
      </p:sp>
      <p:pic>
        <p:nvPicPr>
          <p:cNvPr id="18436" name="Picture 4" descr="Learn, study and inspect challenges - pictured as a magnifying glass enlarging word challenges, symbolizes researching, exploring and analyzing meaning of challenges, 3d illustration. Challenges stock images, royalty-free photos and pictures">
            <a:extLst>
              <a:ext uri="{FF2B5EF4-FFF2-40B4-BE49-F238E27FC236}">
                <a16:creationId xmlns:a16="http://schemas.microsoft.com/office/drawing/2014/main" id="{23851C35-344B-711E-2D17-AA6CFF6FC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949" y="0"/>
            <a:ext cx="4762500" cy="177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Photo by the author: The goal of the feature selection task is to filter out the irrelevant or redundant variables and keep only the ones providing collectively unique information for the outcome of interest.">
            <a:extLst>
              <a:ext uri="{FF2B5EF4-FFF2-40B4-BE49-F238E27FC236}">
                <a16:creationId xmlns:a16="http://schemas.microsoft.com/office/drawing/2014/main" id="{8AB7D8C2-2F2C-9635-AD24-7B7DE7A04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675" y="2973659"/>
            <a:ext cx="53530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504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42E82D-E315-6C52-F6BD-7CF7763A3C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747AB5-2236-70F1-CE2E-2D03DCBC7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07903"/>
            <a:ext cx="8686799" cy="3933205"/>
          </a:xfrm>
          <a:prstGeom prst="rect">
            <a:avLst/>
          </a:prstGeom>
        </p:spPr>
      </p:pic>
      <p:pic>
        <p:nvPicPr>
          <p:cNvPr id="19460" name="Picture 4" descr="Photo wooden cubes with word results on blue background">
            <a:extLst>
              <a:ext uri="{FF2B5EF4-FFF2-40B4-BE49-F238E27FC236}">
                <a16:creationId xmlns:a16="http://schemas.microsoft.com/office/drawing/2014/main" id="{3A9CD7CA-BE45-5911-82E8-89AE955F1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862" y="-30772"/>
            <a:ext cx="6024482" cy="103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0838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709C71-5753-F802-E44F-BE23EE696E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5153A9-A31D-7E5A-251E-21942AB27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895643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177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D86B08-5062-7F8F-A7A3-4D1C76B5F0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1A0389-7232-55D4-D850-3A720888A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83" y="1336636"/>
            <a:ext cx="8268417" cy="3314571"/>
          </a:xfrm>
          <a:prstGeom prst="rect">
            <a:avLst/>
          </a:prstGeom>
        </p:spPr>
      </p:pic>
      <p:pic>
        <p:nvPicPr>
          <p:cNvPr id="15" name="Picture 2" descr="Test &amp; Train">
            <a:extLst>
              <a:ext uri="{FF2B5EF4-FFF2-40B4-BE49-F238E27FC236}">
                <a16:creationId xmlns:a16="http://schemas.microsoft.com/office/drawing/2014/main" id="{50FA4EC5-9C30-58F1-EBB7-977F9CC870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4" t="42199" r="204" b="30862"/>
          <a:stretch>
            <a:fillRect/>
          </a:stretch>
        </p:blipFill>
        <p:spPr bwMode="auto">
          <a:xfrm>
            <a:off x="1805877" y="318942"/>
            <a:ext cx="4944327" cy="76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856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40789E-18A5-9457-658A-AAA04DEE6F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A27C54-E67D-A864-42E4-46290657B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392"/>
            <a:ext cx="9249508" cy="504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75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965FC7-ECA0-BF33-4E3A-56FF12F5B3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F0C143-EF25-49D1-98EB-76372CF99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VS Meta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EA9D10-E1F9-03F0-9E1F-87DF4EB49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23" y="1238134"/>
            <a:ext cx="8604739" cy="369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04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A4E58F-33C4-F153-0490-2357B5ED5F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37F8B7-DE57-597F-2B99-238101665C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F77B43-07A5-F24E-D6AB-1C3A6F98E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Application outputs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F29090-4C0A-2D21-4CAC-7341ECF50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58" y="1143000"/>
            <a:ext cx="8809483" cy="40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69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CA8E79-B943-BB22-CC56-3909240BCC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4E07D-71C8-C589-A0BF-3949DC56B5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00DC49-305A-EA51-5553-AE3DDE371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5135"/>
            <a:ext cx="8991600" cy="3965973"/>
          </a:xfrm>
          <a:prstGeom prst="rect">
            <a:avLst/>
          </a:prstGeom>
        </p:spPr>
      </p:pic>
      <p:pic>
        <p:nvPicPr>
          <p:cNvPr id="22530" name="Picture 2" descr="Photo male hand writes results text in screen">
            <a:extLst>
              <a:ext uri="{FF2B5EF4-FFF2-40B4-BE49-F238E27FC236}">
                <a16:creationId xmlns:a16="http://schemas.microsoft.com/office/drawing/2014/main" id="{95F5FCCB-7919-BD1E-BA0E-8B34DB8FAA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009" b="50351"/>
          <a:stretch>
            <a:fillRect/>
          </a:stretch>
        </p:blipFill>
        <p:spPr bwMode="auto">
          <a:xfrm>
            <a:off x="855785" y="-163115"/>
            <a:ext cx="7244861" cy="1363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43524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7BFEC4-B7E8-3B9C-F715-DBB565D5DDD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4767264"/>
            <a:ext cx="25146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A89185-C89E-8827-5E84-03693F2D0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337" y="1422418"/>
            <a:ext cx="5852274" cy="2964049"/>
          </a:xfrm>
          <a:prstGeom prst="rect">
            <a:avLst/>
          </a:prstGeom>
        </p:spPr>
      </p:pic>
      <p:sp>
        <p:nvSpPr>
          <p:cNvPr id="6" name="Google Shape;124;p16">
            <a:extLst>
              <a:ext uri="{FF2B5EF4-FFF2-40B4-BE49-F238E27FC236}">
                <a16:creationId xmlns:a16="http://schemas.microsoft.com/office/drawing/2014/main" id="{12EA77EF-7082-5E1C-F820-CAF0561FCD6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6200" y="4767264"/>
            <a:ext cx="8673790" cy="27384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Department of ICT, Cosmos College of Management and Technology</a:t>
            </a:r>
            <a:endParaRPr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E7A8CB-F509-C4FB-A091-041A07CE8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Gantt Chart</a:t>
            </a:r>
          </a:p>
        </p:txBody>
      </p:sp>
    </p:spTree>
    <p:extLst>
      <p:ext uri="{BB962C8B-B14F-4D97-AF65-F5344CB8AC3E}">
        <p14:creationId xmlns:p14="http://schemas.microsoft.com/office/powerpoint/2010/main" val="4251721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BF2414-2297-2B20-589A-6C5FF7410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Developed an ML‑powered anomaly‑based IDS that learns normal network behavior</a:t>
            </a:r>
          </a:p>
          <a:p>
            <a:r>
              <a:rPr lang="en-US" dirty="0"/>
              <a:t>Demonstrated accurate detection of unknown threats with reduced false alarms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57FC8D-CFAD-C6C7-88EB-0C032166EC3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4767264"/>
            <a:ext cx="25146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1D0A12-70D2-8332-FF60-C3C7E4C9A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6" name="Google Shape;124;p16">
            <a:extLst>
              <a:ext uri="{FF2B5EF4-FFF2-40B4-BE49-F238E27FC236}">
                <a16:creationId xmlns:a16="http://schemas.microsoft.com/office/drawing/2014/main" id="{91E0E184-B629-FE17-9F14-0E95D284FDFC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76199" y="4767264"/>
            <a:ext cx="8688659" cy="27384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Department of ICT, Cosmos College of Management and Technology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3399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937C7-1BE5-8D52-9929-0FCEEB96C36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32702" y="4690392"/>
            <a:ext cx="21336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30DA7E-FDE7-A83D-86E7-1752E4BB1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0" y="179264"/>
            <a:ext cx="6819900" cy="600808"/>
          </a:xfrm>
        </p:spPr>
        <p:txBody>
          <a:bodyPr>
            <a:normAutofit fontScale="90000"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pic>
        <p:nvPicPr>
          <p:cNvPr id="1028" name="Picture 4" descr="Diagram depicting the functionality of an intrusion detection system">
            <a:extLst>
              <a:ext uri="{FF2B5EF4-FFF2-40B4-BE49-F238E27FC236}">
                <a16:creationId xmlns:a16="http://schemas.microsoft.com/office/drawing/2014/main" id="{34F3B341-A0EF-632A-2CED-F106B4921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63" y="780072"/>
            <a:ext cx="8520164" cy="378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94;p13">
            <a:extLst>
              <a:ext uri="{FF2B5EF4-FFF2-40B4-BE49-F238E27FC236}">
                <a16:creationId xmlns:a16="http://schemas.microsoft.com/office/drawing/2014/main" id="{D293E49F-021D-706A-008F-0DC73D89FEE0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2302" y="4690392"/>
            <a:ext cx="8876371" cy="27384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</a:rPr>
              <a:t>Department of ICT, Cosmos College of Management and Technology</a:t>
            </a:r>
            <a:endParaRPr sz="16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5048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>
            <a:spLocks noGrp="1"/>
          </p:cNvSpPr>
          <p:nvPr>
            <p:ph type="ftr" idx="11"/>
          </p:nvPr>
        </p:nvSpPr>
        <p:spPr>
          <a:xfrm>
            <a:off x="76200" y="4767264"/>
            <a:ext cx="8763000" cy="27384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Department of ICT, Cosmos College of Management and Technology</a:t>
            </a:r>
            <a:endParaRPr/>
          </a:p>
        </p:txBody>
      </p:sp>
      <p:sp>
        <p:nvSpPr>
          <p:cNvPr id="209" name="Google Shape;209;p26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210" name="Google Shape;210;p26"/>
          <p:cNvSpPr txBox="1">
            <a:spLocks noGrp="1"/>
          </p:cNvSpPr>
          <p:nvPr>
            <p:ph type="title"/>
          </p:nvPr>
        </p:nvSpPr>
        <p:spPr>
          <a:xfrm>
            <a:off x="0" y="114300"/>
            <a:ext cx="9144000" cy="1028700"/>
          </a:xfrm>
          <a:prstGeom prst="rect">
            <a:avLst/>
          </a:prstGeom>
          <a:solidFill>
            <a:srgbClr val="F2F2F2">
              <a:alpha val="5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11" name="Google Shape;211;p26"/>
          <p:cNvSpPr/>
          <p:nvPr/>
        </p:nvSpPr>
        <p:spPr>
          <a:xfrm>
            <a:off x="0" y="1657350"/>
            <a:ext cx="9144000" cy="211455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4F6128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 sz="6000" b="1">
              <a:solidFill>
                <a:srgbClr val="4F612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849AFD-51D1-B67B-B8BC-AAD29A66E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550" y="120253"/>
            <a:ext cx="6946900" cy="85725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IDS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647DD6-0719-C416-E4EB-AE256594F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840" y="842853"/>
            <a:ext cx="4040188" cy="47982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1.Based on Analyze activity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FED919-8B48-9740-DA3B-6BCCCDD9D329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4645027" y="922009"/>
            <a:ext cx="4041775" cy="47982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2.Based </a:t>
            </a:r>
            <a:r>
              <a:rPr lang="en-US" dirty="0">
                <a:latin typeface="+mn-lt"/>
                <a:cs typeface="Times New Roman" panose="02020603050405020304" pitchFamily="18" charset="0"/>
              </a:rPr>
              <a:t>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Detection Method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792679-0F0A-C6CE-68F8-48284E2184C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978650" y="4807658"/>
            <a:ext cx="21336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36EA5D-C6B0-FE3B-83DE-D73087D03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812" y="1374369"/>
            <a:ext cx="3608565" cy="21831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A09810-51CD-5807-D25E-CA8529314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7882"/>
            <a:ext cx="4287190" cy="2283399"/>
          </a:xfrm>
          <a:prstGeom prst="rect">
            <a:avLst/>
          </a:prstGeom>
        </p:spPr>
      </p:pic>
      <p:sp>
        <p:nvSpPr>
          <p:cNvPr id="2" name="Google Shape;124;p16">
            <a:extLst>
              <a:ext uri="{FF2B5EF4-FFF2-40B4-BE49-F238E27FC236}">
                <a16:creationId xmlns:a16="http://schemas.microsoft.com/office/drawing/2014/main" id="{83AA50F0-761A-8944-9167-68A923493BB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63528" y="4779039"/>
            <a:ext cx="8597973" cy="27384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Department of ICT, Cosmos College of Management and Technology</a:t>
            </a:r>
            <a:endParaRPr dirty="0"/>
          </a:p>
        </p:txBody>
      </p:sp>
      <p:pic>
        <p:nvPicPr>
          <p:cNvPr id="3074" name="Picture 2" descr="Unveiling OSSEC HIDS: The Ultimate Open Source Security Solution">
            <a:extLst>
              <a:ext uri="{FF2B5EF4-FFF2-40B4-BE49-F238E27FC236}">
                <a16:creationId xmlns:a16="http://schemas.microsoft.com/office/drawing/2014/main" id="{23B07298-2963-64D1-1B5E-877791AD8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726" y="1412619"/>
            <a:ext cx="1345804" cy="10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nomaly Detection">
            <a:extLst>
              <a:ext uri="{FF2B5EF4-FFF2-40B4-BE49-F238E27FC236}">
                <a16:creationId xmlns:a16="http://schemas.microsoft.com/office/drawing/2014/main" id="{D3404675-70E6-3898-A3FF-5EA7A24DD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15" y="3494048"/>
            <a:ext cx="3343966" cy="117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nomaly error sign breaking up a row of arrows">
            <a:extLst>
              <a:ext uri="{FF2B5EF4-FFF2-40B4-BE49-F238E27FC236}">
                <a16:creationId xmlns:a16="http://schemas.microsoft.com/office/drawing/2014/main" id="{098F4AD7-CB9A-85D6-7A79-4EAD39A4E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386" y="1441692"/>
            <a:ext cx="2323926" cy="84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ow AI-driven Anomaly Detection Fortifies Compliance in Multi-Cloud Infrastructures">
            <a:extLst>
              <a:ext uri="{FF2B5EF4-FFF2-40B4-BE49-F238E27FC236}">
                <a16:creationId xmlns:a16="http://schemas.microsoft.com/office/drawing/2014/main" id="{743B248E-E54C-E40F-5F57-9CD1F6BE1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812" y="3508659"/>
            <a:ext cx="3869857" cy="110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An intricate digital landscape depicting a magnifying glass focused on a glowing signature, surrounded by layers of code and cybersecurity elements, illustrating the concept of how to use signature-based detection in a visually engaging manner.">
            <a:extLst>
              <a:ext uri="{FF2B5EF4-FFF2-40B4-BE49-F238E27FC236}">
                <a16:creationId xmlns:a16="http://schemas.microsoft.com/office/drawing/2014/main" id="{029F4C08-E2E3-E55C-F2C7-DC63C0635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7882"/>
            <a:ext cx="1373005" cy="1168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496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>
            <a:spLocks noGrp="1"/>
          </p:cNvSpPr>
          <p:nvPr>
            <p:ph type="ftr" idx="11"/>
          </p:nvPr>
        </p:nvSpPr>
        <p:spPr>
          <a:xfrm>
            <a:off x="76199" y="4767264"/>
            <a:ext cx="8688659" cy="27384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Department of ICT, Cosmos College of Management and Technology</a:t>
            </a:r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6915615" y="4755356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652026-4F6A-3AFF-8CAA-159B14370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33132" y="102392"/>
            <a:ext cx="5653668" cy="4492231"/>
          </a:xfrm>
        </p:spPr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r>
              <a:rPr lang="en-US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Objective: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Develop anomaly-based IDS using Ensemble ML</a:t>
            </a:r>
          </a:p>
          <a:p>
            <a:pPr marL="114300" indent="0">
              <a:buNone/>
            </a:pPr>
            <a:r>
              <a:rPr lang="en-US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 Objective:</a:t>
            </a:r>
          </a:p>
          <a:p>
            <a:pPr marL="1085850" lvl="1" indent="-514350">
              <a:buFont typeface="+mj-lt"/>
              <a:buAutoNum type="arabicPeriod"/>
            </a:pP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detect know and unknown attack</a:t>
            </a:r>
          </a:p>
          <a:p>
            <a:pPr marL="1085850" lvl="1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Use datasets like CICIDS2017</a:t>
            </a:r>
          </a:p>
          <a:p>
            <a:pPr marL="1085850" lvl="1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Test different ML models</a:t>
            </a:r>
          </a:p>
          <a:p>
            <a:pPr marL="1085850" lvl="1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Boost accuracy and lower false alarms</a:t>
            </a:r>
            <a:endParaRPr lang="en-US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1026" name="Picture 2" descr="Objectives - Wooden Signpost with one Arrow, Sky with Clouds photo">
            <a:extLst>
              <a:ext uri="{FF2B5EF4-FFF2-40B4-BE49-F238E27FC236}">
                <a16:creationId xmlns:a16="http://schemas.microsoft.com/office/drawing/2014/main" id="{5CED93F0-3F47-61D1-983A-9404CF918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02392"/>
            <a:ext cx="3174381" cy="449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FC34CF-0987-FF05-8805-BAB23CC8D74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4904186"/>
            <a:ext cx="21336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Google Shape;124;p16">
            <a:extLst>
              <a:ext uri="{FF2B5EF4-FFF2-40B4-BE49-F238E27FC236}">
                <a16:creationId xmlns:a16="http://schemas.microsoft.com/office/drawing/2014/main" id="{A1305333-A1D7-3720-CEA7-2E6773A68E13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-59473" y="4827925"/>
            <a:ext cx="9012973" cy="27384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Department of ICT, Cosmos College of Management and Technology</a:t>
            </a:r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C1D222-D53D-390A-8756-9E9BD5475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52" y="1035164"/>
            <a:ext cx="8763000" cy="2377240"/>
          </a:xfrm>
          <a:prstGeom prst="rect">
            <a:avLst/>
          </a:prstGeom>
        </p:spPr>
      </p:pic>
      <p:pic>
        <p:nvPicPr>
          <p:cNvPr id="4100" name="Picture 4" descr="A man solves problems and finds solutions. Dispute solution, compromise consensus. Win-win. Correction and work on errors, gaining valuable experience. Good optimistic changes. Overcome trouble. photo">
            <a:extLst>
              <a:ext uri="{FF2B5EF4-FFF2-40B4-BE49-F238E27FC236}">
                <a16:creationId xmlns:a16="http://schemas.microsoft.com/office/drawing/2014/main" id="{9C8C54FB-6718-889D-2C83-1C4990DEE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959" y="95862"/>
            <a:ext cx="5962185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onceptual hand writing showing Identify The Problem. Business photo text diagnosing the situation and focus on the real problem Keyboard key Intention to create computer message idea">
            <a:extLst>
              <a:ext uri="{FF2B5EF4-FFF2-40B4-BE49-F238E27FC236}">
                <a16:creationId xmlns:a16="http://schemas.microsoft.com/office/drawing/2014/main" id="{E7551BC6-BCBA-AF87-3E6E-AB8E65EC6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60" y="2810107"/>
            <a:ext cx="2814582" cy="188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false alarm false alarm words in vintage wood letterpress printing blocks, isolated on white false-alarm stock pictures, royalty-free photos &amp; images">
            <a:extLst>
              <a:ext uri="{FF2B5EF4-FFF2-40B4-BE49-F238E27FC236}">
                <a16:creationId xmlns:a16="http://schemas.microsoft.com/office/drawing/2014/main" id="{A67FF6AB-5006-C18A-9B09-7E36FB2F8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233" y="2884450"/>
            <a:ext cx="2573822" cy="194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463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94786B-8933-71E7-96CA-715C48AF47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Anomaly-Based IDS using Ensemble ML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deviations from normal traffic behavior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supervised ML models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detect unknown attacks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stacking Ensemble ML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124;p16">
            <a:extLst>
              <a:ext uri="{FF2B5EF4-FFF2-40B4-BE49-F238E27FC236}">
                <a16:creationId xmlns:a16="http://schemas.microsoft.com/office/drawing/2014/main" id="{DC9790D2-5CC6-3BA4-F819-9CA1644FFEF9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-325244" y="4767264"/>
            <a:ext cx="9144000" cy="27384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Department of ICT, Cosmos College of Management and Technology</a:t>
            </a: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D67D70-3744-E515-62DD-37C43EF156C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010400" y="4742464"/>
            <a:ext cx="21336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14EC86-C8E2-9E36-EEC6-1B9AFE719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293" y="114300"/>
            <a:ext cx="4029307" cy="43457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 </a:t>
            </a:r>
          </a:p>
        </p:txBody>
      </p:sp>
      <p:pic>
        <p:nvPicPr>
          <p:cNvPr id="5122" name="Picture 2" descr="Wooden blocks spelling SOLVE on a reflective surface with one block tilted representing problemsolving and innovation in a bright clean studio environment conveying a sense of clarity and resolution photo">
            <a:extLst>
              <a:ext uri="{FF2B5EF4-FFF2-40B4-BE49-F238E27FC236}">
                <a16:creationId xmlns:a16="http://schemas.microsoft.com/office/drawing/2014/main" id="{84DF234F-0436-4397-D429-A3C9E5820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769" y="2252719"/>
            <a:ext cx="3297973" cy="76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Finding Innovative Solutions Bridging The Gap From Problem To Opportunity photo">
            <a:extLst>
              <a:ext uri="{FF2B5EF4-FFF2-40B4-BE49-F238E27FC236}">
                <a16:creationId xmlns:a16="http://schemas.microsoft.com/office/drawing/2014/main" id="{DBEB9B81-948A-555F-45A7-7D50FA524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917" y="97531"/>
            <a:ext cx="3557239" cy="92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ovie Review: &quot;Attack of the Unknown&quot; (2020)">
            <a:extLst>
              <a:ext uri="{FF2B5EF4-FFF2-40B4-BE49-F238E27FC236}">
                <a16:creationId xmlns:a16="http://schemas.microsoft.com/office/drawing/2014/main" id="{27116295-914D-269F-21E5-75F9C0883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835" y="2400763"/>
            <a:ext cx="2462329" cy="203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638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6378B6-BD54-E84C-2AA3-DF8BB3593A1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932341" y="4919172"/>
            <a:ext cx="21336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E3A23B-3B30-ABBF-2CC4-A4A54DAD0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0202"/>
            <a:ext cx="5040351" cy="10287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 of IDS</a:t>
            </a:r>
          </a:p>
        </p:txBody>
      </p:sp>
      <p:pic>
        <p:nvPicPr>
          <p:cNvPr id="3074" name="Picture 2" descr="What is Intrusion Detection Systems (IDS)? How does it Work? | Fortinet">
            <a:extLst>
              <a:ext uri="{FF2B5EF4-FFF2-40B4-BE49-F238E27FC236}">
                <a16:creationId xmlns:a16="http://schemas.microsoft.com/office/drawing/2014/main" id="{3F002241-23EE-5787-BA1D-FD062582D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39" y="1309104"/>
            <a:ext cx="8496799" cy="350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77;p22">
            <a:extLst>
              <a:ext uri="{FF2B5EF4-FFF2-40B4-BE49-F238E27FC236}">
                <a16:creationId xmlns:a16="http://schemas.microsoft.com/office/drawing/2014/main" id="{3A5C1312-D5B9-1D87-BFC6-D38FDBFC6E8E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0" y="4855662"/>
            <a:ext cx="8820399" cy="27384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Department of ICT, Cosmos College of Management and Technology</a:t>
            </a:r>
            <a:endParaRPr dirty="0"/>
          </a:p>
        </p:txBody>
      </p:sp>
      <p:pic>
        <p:nvPicPr>
          <p:cNvPr id="6150" name="Picture 6" descr="Item preview, Controlled By The System designed and sold by Ryleyahnal.">
            <a:extLst>
              <a:ext uri="{FF2B5EF4-FFF2-40B4-BE49-F238E27FC236}">
                <a16:creationId xmlns:a16="http://schemas.microsoft.com/office/drawing/2014/main" id="{D6EE1B5D-6BEB-5286-FD4B-E6D2C5BF7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894" y="140202"/>
            <a:ext cx="2965760" cy="162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580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2663" y="1451021"/>
            <a:ext cx="7668322" cy="3286214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Cannot Stop Attacks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can only detect threats, not block them.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 Many Logs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creates a lot of logs, which can be hard to check and manage.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Accuracy on New Attacks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may not work well on attack types it hasn’t seen before.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System Resources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monitoring can slow down the system or network.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6954644" y="4755356"/>
            <a:ext cx="21336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Google Shape;124;p16">
            <a:extLst>
              <a:ext uri="{FF2B5EF4-FFF2-40B4-BE49-F238E27FC236}">
                <a16:creationId xmlns:a16="http://schemas.microsoft.com/office/drawing/2014/main" id="{4A7486C7-80A3-D304-CBC8-719326CF611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0" y="4767264"/>
            <a:ext cx="8816898" cy="27384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Department of ICT, Cosmos College of Management and Technology</a:t>
            </a:r>
            <a:endParaRPr dirty="0"/>
          </a:p>
        </p:txBody>
      </p:sp>
      <p:pic>
        <p:nvPicPr>
          <p:cNvPr id="7170" name="Picture 2" descr="limitation">
            <a:extLst>
              <a:ext uri="{FF2B5EF4-FFF2-40B4-BE49-F238E27FC236}">
                <a16:creationId xmlns:a16="http://schemas.microsoft.com/office/drawing/2014/main" id="{DF550A88-A5C4-92AB-1756-7A30E59E5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003" y="0"/>
            <a:ext cx="4762500" cy="1451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need help? - too much data stock pictures, royalty-free photos &amp; images">
            <a:extLst>
              <a:ext uri="{FF2B5EF4-FFF2-40B4-BE49-F238E27FC236}">
                <a16:creationId xmlns:a16="http://schemas.microsoft.com/office/drawing/2014/main" id="{718E35A0-141F-7F47-7EB1-2B12EDE22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610" y="1055563"/>
            <a:ext cx="2057864" cy="265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147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1293</TotalTime>
  <Words>710</Words>
  <Application>Microsoft Office PowerPoint</Application>
  <PresentationFormat>On-screen Show (16:9)</PresentationFormat>
  <Paragraphs>140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Times New Roman</vt:lpstr>
      <vt:lpstr>Wingdings</vt:lpstr>
      <vt:lpstr>Office Theme</vt:lpstr>
      <vt:lpstr>Department of ICT</vt:lpstr>
      <vt:lpstr>Introduction</vt:lpstr>
      <vt:lpstr>INTRODUCTION</vt:lpstr>
      <vt:lpstr>Types of IDS</vt:lpstr>
      <vt:lpstr>PowerPoint Presentation</vt:lpstr>
      <vt:lpstr>PowerPoint Presentation</vt:lpstr>
      <vt:lpstr>Proposed System </vt:lpstr>
      <vt:lpstr>Benefits of IDS</vt:lpstr>
      <vt:lpstr>PowerPoint Presentation</vt:lpstr>
      <vt:lpstr>PowerPoint Presentation</vt:lpstr>
      <vt:lpstr>PowerPoint Presentation</vt:lpstr>
      <vt:lpstr>PowerPoint Presentation</vt:lpstr>
      <vt:lpstr>Tools and Technology</vt:lpstr>
      <vt:lpstr>PowerPoint Presentation</vt:lpstr>
      <vt:lpstr>PowerPoint Presentation</vt:lpstr>
      <vt:lpstr>Process Model</vt:lpstr>
      <vt:lpstr>Static Ensemble workflow</vt:lpstr>
      <vt:lpstr>IDS Flowchart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Base VS Meta</vt:lpstr>
      <vt:lpstr>Web Application outputs</vt:lpstr>
      <vt:lpstr>PowerPoint Presentation</vt:lpstr>
      <vt:lpstr>Gantt Chart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Department of ICT</dc:title>
  <dc:creator>ALISHA MALLA</dc:creator>
  <cp:lastModifiedBy>Rosan Shrestha</cp:lastModifiedBy>
  <cp:revision>98</cp:revision>
  <dcterms:modified xsi:type="dcterms:W3CDTF">2025-12-27T15:38:21Z</dcterms:modified>
</cp:coreProperties>
</file>